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1" r:id="rId4"/>
    <p:sldId id="258" r:id="rId5"/>
    <p:sldId id="257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26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4"/>
    <p:restoredTop sz="94624"/>
  </p:normalViewPr>
  <p:slideViewPr>
    <p:cSldViewPr snapToGrid="0" snapToObjects="1">
      <p:cViewPr varScale="1">
        <p:scale>
          <a:sx n="111" d="100"/>
          <a:sy n="111" d="100"/>
        </p:scale>
        <p:origin x="41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830C4-FB60-A14F-A6D1-E0FB43AA37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F12B62-0D66-6941-9492-D3266E3DF7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A1303-3F26-4D47-8CDF-E70F6CFAF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EDA75A-BCA5-1C49-ACAF-513FE0963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982DC-B798-7A46-A635-D2A1E8DD0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56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AAB70-51E2-064B-AF88-6E6D3DF10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470B5E-FCC7-F840-AB9D-6BC1DDCA2D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F21987-3BD9-C744-A25A-4234863A7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1E5591-C841-6B49-A154-68EB177EB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B1FBE-BE24-CF45-B8EF-AF12BBDD9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798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64D1C7-011E-3D47-ABD9-D3BBBF1DA4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587DFC-2CF0-F348-B76E-F1CD3ED150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29E5F3-67EC-154C-AF22-906A3046E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99A4A5-AB0A-4941-8DBA-E6B204550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1B66D8-5C0D-EB4E-9B5B-6B53BF947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50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DA1C4-7D72-2E42-B5CC-46412E663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F19AC-9602-994C-99F2-E1513E719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097CC-2106-284F-AE8E-8D1E438F6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5D097-2297-134D-ABDA-AA11419E7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23D169-D911-6D4E-B99B-925062409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283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D50E8-684C-1D4F-AC0A-83B8F6B2A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11F300-F301-2841-B1DA-2734F90990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E62841-0747-3C4F-9E6B-6C217C120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80442-3EEC-8B4F-BE0C-B973617DB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71F5E-C3DA-5349-B6E9-3A96C801D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219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93D4F-7C06-D747-A879-B7A1A1C8D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1D995-A9B3-5148-AE53-B58A32A2AB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64656B-2402-224C-B2CB-CE61B9452D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449769-A5D3-C44C-8E72-0A7C3C8B1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47777C-BD58-3044-A270-8848D0D7F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A40592-2A64-6F41-BBDB-89AC90104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102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06370-7CA8-9C4A-84F7-9FB59B233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C1B251-CCBD-2A49-8E40-C712AC1A93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B8E14-E6F5-894B-9C7D-ED17E5ED7A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BA7633-36BB-724C-B0D0-8CEDAAFFAE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46B26F-5EBB-1749-88A5-342F62E215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8983E7-0B67-1F48-80D0-02D8529A6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DEF2A5-BE5A-4143-A4A8-2621CFC88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DA11C5-B8A6-1444-8D4C-14A30F4D1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287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CDE1E-5A33-614F-AAFC-7C3978D09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FF8C57-4917-3847-A8E7-0A41475E6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B48C87-887A-EF40-9FB3-F5FE1934E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F0E355-541F-4F49-A89E-198682C21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231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4DD718-0C6A-C148-B608-D73D868E6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46904-4244-1440-B7C1-059C412DE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30A4DD-0170-7D49-96D9-9068FAC85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40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DE8B5-A10F-2B41-B18D-B1F3488CF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DB85F-69AA-A34E-9509-588EEAAFA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46C11E-20CC-CA43-8E78-C83D21BD96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BD05DA-B8B1-2446-BAB2-95E5EB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C66A68-489A-4943-81DF-5C7BE399C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F871B3-A45C-8849-9026-B99EF222F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721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2E4F7-0FD7-274C-8CA9-32DDF0F2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A0378C-9503-A848-B474-A9436768E9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7CFC18-1DE2-9C41-9C1C-42D4B1EB3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903D53-E19A-EE4E-8BB6-87A2AF3F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7ECAD-5C5B-9B4D-927C-2899DFC1B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45B3CB-5A2C-6E40-9AF3-98F58B3A1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076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8A024F-BE68-B740-A9BF-972C369B6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E112A6-1581-114E-AB78-4B0990E4D5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02338-6BC7-A74C-B54A-2A7E4100C2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D05204-9DA1-8C4F-8A22-1261BFA64F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CF0F2-58AF-C047-94AC-468C834254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607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057EC1B-6299-E444-BF0A-5C9606A6CAF4}"/>
              </a:ext>
            </a:extLst>
          </p:cNvPr>
          <p:cNvSpPr txBox="1"/>
          <p:nvPr/>
        </p:nvSpPr>
        <p:spPr>
          <a:xfrm>
            <a:off x="858456" y="2291787"/>
            <a:ext cx="10475088" cy="193899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accent1"/>
                </a:solidFill>
              </a:rPr>
              <a:t>Reviewing Benchtop Tests from February 2</a:t>
            </a:r>
            <a:r>
              <a:rPr lang="en-US" sz="6000" baseline="30000" dirty="0">
                <a:solidFill>
                  <a:schemeClr val="accent1"/>
                </a:solidFill>
              </a:rPr>
              <a:t>nd</a:t>
            </a:r>
            <a:r>
              <a:rPr lang="en-US" sz="6000" dirty="0">
                <a:solidFill>
                  <a:schemeClr val="accent1"/>
                </a:solidFill>
              </a:rPr>
              <a:t> 2023</a:t>
            </a:r>
          </a:p>
        </p:txBody>
      </p:sp>
    </p:spTree>
    <p:extLst>
      <p:ext uri="{BB962C8B-B14F-4D97-AF65-F5344CB8AC3E}">
        <p14:creationId xmlns:p14="http://schemas.microsoft.com/office/powerpoint/2010/main" val="2439839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716A6C09-F18D-5147-AD49-0298482E5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8" y="0"/>
            <a:ext cx="11016343" cy="6858000"/>
          </a:xfrm>
          <a:prstGeom prst="rect">
            <a:avLst/>
          </a:prstGeom>
        </p:spPr>
      </p:pic>
      <p:sp>
        <p:nvSpPr>
          <p:cNvPr id="7" name="Donut 6">
            <a:extLst>
              <a:ext uri="{FF2B5EF4-FFF2-40B4-BE49-F238E27FC236}">
                <a16:creationId xmlns:a16="http://schemas.microsoft.com/office/drawing/2014/main" id="{B56AE574-D797-024F-BAF3-4C4AD8B91C56}"/>
              </a:ext>
            </a:extLst>
          </p:cNvPr>
          <p:cNvSpPr/>
          <p:nvPr/>
        </p:nvSpPr>
        <p:spPr>
          <a:xfrm>
            <a:off x="9408405" y="2829956"/>
            <a:ext cx="2027103" cy="2623393"/>
          </a:xfrm>
          <a:prstGeom prst="donut">
            <a:avLst>
              <a:gd name="adj" fmla="val 409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1969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A8016DF3-E768-894C-A8EA-D8074F4AC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8" y="0"/>
            <a:ext cx="11016343" cy="6858000"/>
          </a:xfrm>
          <a:prstGeom prst="rect">
            <a:avLst/>
          </a:prstGeom>
        </p:spPr>
      </p:pic>
      <p:sp>
        <p:nvSpPr>
          <p:cNvPr id="6" name="Donut 5">
            <a:extLst>
              <a:ext uri="{FF2B5EF4-FFF2-40B4-BE49-F238E27FC236}">
                <a16:creationId xmlns:a16="http://schemas.microsoft.com/office/drawing/2014/main" id="{33D7935D-46A1-5B44-92E7-0448FBBBD605}"/>
              </a:ext>
            </a:extLst>
          </p:cNvPr>
          <p:cNvSpPr/>
          <p:nvPr/>
        </p:nvSpPr>
        <p:spPr>
          <a:xfrm>
            <a:off x="9452472" y="2290130"/>
            <a:ext cx="2027103" cy="2623393"/>
          </a:xfrm>
          <a:prstGeom prst="donut">
            <a:avLst>
              <a:gd name="adj" fmla="val 409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56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4A4EC847-4AE9-ED49-A2D0-3B6BB6E4C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8" y="0"/>
            <a:ext cx="110163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8132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9C1A0E-803D-3A4B-9F12-92FA7514EB6B}"/>
              </a:ext>
            </a:extLst>
          </p:cNvPr>
          <p:cNvSpPr txBox="1"/>
          <p:nvPr/>
        </p:nvSpPr>
        <p:spPr>
          <a:xfrm>
            <a:off x="244437" y="1245162"/>
            <a:ext cx="1170312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effectLst/>
              </a:rPr>
              <a:t>Revisions:</a:t>
            </a:r>
          </a:p>
          <a:p>
            <a:endParaRPr lang="en-US" sz="2800" b="0" dirty="0">
              <a:effectLst/>
            </a:endParaRPr>
          </a:p>
          <a:p>
            <a:pPr marL="457200" indent="-457200">
              <a:buFont typeface="Wingdings" pitchFamily="2" charset="2"/>
              <a:buChar char="v"/>
            </a:pPr>
            <a:r>
              <a:rPr lang="en-US" sz="2800" dirty="0"/>
              <a:t>Increase the number of wingbeats sampled (100 -&gt; 600)</a:t>
            </a:r>
          </a:p>
          <a:p>
            <a:pPr marL="457200" indent="-457200">
              <a:buFont typeface="Wingdings" pitchFamily="2" charset="2"/>
              <a:buChar char="v"/>
            </a:pPr>
            <a:endParaRPr lang="en-US" sz="2800" dirty="0"/>
          </a:p>
          <a:p>
            <a:pPr marL="457200" indent="-457200">
              <a:buFont typeface="Wingdings" pitchFamily="2" charset="2"/>
              <a:buChar char="v"/>
            </a:pPr>
            <a:r>
              <a:rPr lang="en-US" sz="2800" dirty="0"/>
              <a:t>Extend the delay after acceleration (and before deceleration) before activating the trigger</a:t>
            </a:r>
          </a:p>
          <a:p>
            <a:pPr marL="457200" indent="-457200">
              <a:buFont typeface="Wingdings" pitchFamily="2" charset="2"/>
              <a:buChar char="v"/>
            </a:pPr>
            <a:endParaRPr lang="en-US" sz="2800" dirty="0"/>
          </a:p>
          <a:p>
            <a:pPr marL="457200" indent="-457200">
              <a:buFont typeface="Wingdings" pitchFamily="2" charset="2"/>
              <a:buChar char="v"/>
            </a:pPr>
            <a:r>
              <a:rPr lang="en-US" sz="2800" b="0" dirty="0">
                <a:effectLst/>
              </a:rPr>
              <a:t>Manually move stepper such that the beginning of the revolution is roughly at the beginning of upstroke</a:t>
            </a:r>
          </a:p>
          <a:p>
            <a:pPr marL="457200" indent="-457200">
              <a:buFont typeface="Wingdings" pitchFamily="2" charset="2"/>
              <a:buChar char="v"/>
            </a:pPr>
            <a:endParaRPr lang="en-US" sz="2800" dirty="0"/>
          </a:p>
          <a:p>
            <a:pPr marL="457200" indent="-457200">
              <a:buFont typeface="Wingdings" pitchFamily="2" charset="2"/>
              <a:buChar char="v"/>
            </a:pPr>
            <a:r>
              <a:rPr lang="en-US" sz="2800" dirty="0"/>
              <a:t>Reconstruct flapping mechanism to include new gearbox</a:t>
            </a:r>
            <a:endParaRPr lang="en-US" sz="2800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10016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3827311E-9D10-7048-AFB6-EC8C180C4D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8" y="0"/>
            <a:ext cx="11016343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BB4802A-8CFA-DA44-A4AE-F0F5A9C6EDD0}"/>
              </a:ext>
            </a:extLst>
          </p:cNvPr>
          <p:cNvCxnSpPr/>
          <p:nvPr/>
        </p:nvCxnSpPr>
        <p:spPr>
          <a:xfrm flipH="1">
            <a:off x="2842352" y="1938969"/>
            <a:ext cx="451691" cy="7711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1B0F45B-EC75-464B-95A8-B9637C6C377A}"/>
              </a:ext>
            </a:extLst>
          </p:cNvPr>
          <p:cNvSpPr txBox="1"/>
          <p:nvPr/>
        </p:nvSpPr>
        <p:spPr>
          <a:xfrm>
            <a:off x="2842352" y="1292638"/>
            <a:ext cx="2886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beginning of the revolution after acceleration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29F66D-39D6-0E46-9EB3-7680452A0389}"/>
              </a:ext>
            </a:extLst>
          </p:cNvPr>
          <p:cNvSpPr txBox="1"/>
          <p:nvPr/>
        </p:nvSpPr>
        <p:spPr>
          <a:xfrm>
            <a:off x="6720289" y="1292638"/>
            <a:ext cx="30388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beginning of the revolution before deceleration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3F1EBEE-A212-8F4B-A722-764247298BA1}"/>
              </a:ext>
            </a:extLst>
          </p:cNvPr>
          <p:cNvCxnSpPr>
            <a:cxnSpLocks/>
          </p:cNvCxnSpPr>
          <p:nvPr/>
        </p:nvCxnSpPr>
        <p:spPr>
          <a:xfrm>
            <a:off x="9307419" y="1946322"/>
            <a:ext cx="451691" cy="7711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1029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59DA6617-4401-6D40-9663-418850BD4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8" y="0"/>
            <a:ext cx="110163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847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DMS" descr="PDMS">
            <a:hlinkClick r:id="" action="ppaction://media"/>
            <a:extLst>
              <a:ext uri="{FF2B5EF4-FFF2-40B4-BE49-F238E27FC236}">
                <a16:creationId xmlns:a16="http://schemas.microsoft.com/office/drawing/2014/main" id="{18CD6786-3670-B545-BEF6-DE598A36F6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1312862" y="0"/>
            <a:ext cx="95662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782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DMS_fast" descr="PDMS_fast">
            <a:hlinkClick r:id="" action="ppaction://media"/>
            <a:extLst>
              <a:ext uri="{FF2B5EF4-FFF2-40B4-BE49-F238E27FC236}">
                <a16:creationId xmlns:a16="http://schemas.microsoft.com/office/drawing/2014/main" id="{163C9813-0AEE-B046-902B-C14ABCBB6B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63" y="3175"/>
            <a:ext cx="12192000" cy="6858000"/>
          </a:xfrm>
          <a:prstGeom prst="rect">
            <a:avLst/>
          </a:prstGeom>
        </p:spPr>
      </p:pic>
      <p:sp>
        <p:nvSpPr>
          <p:cNvPr id="4" name="Donut 3">
            <a:extLst>
              <a:ext uri="{FF2B5EF4-FFF2-40B4-BE49-F238E27FC236}">
                <a16:creationId xmlns:a16="http://schemas.microsoft.com/office/drawing/2014/main" id="{036855CE-087F-BA4D-955F-7ECCB705A8C1}"/>
              </a:ext>
            </a:extLst>
          </p:cNvPr>
          <p:cNvSpPr/>
          <p:nvPr/>
        </p:nvSpPr>
        <p:spPr>
          <a:xfrm>
            <a:off x="1498295" y="2609620"/>
            <a:ext cx="1233890" cy="1638759"/>
          </a:xfrm>
          <a:prstGeom prst="donut">
            <a:avLst>
              <a:gd name="adj" fmla="val 736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3919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9C1A0E-803D-3A4B-9F12-92FA7514EB6B}"/>
              </a:ext>
            </a:extLst>
          </p:cNvPr>
          <p:cNvSpPr txBox="1"/>
          <p:nvPr/>
        </p:nvSpPr>
        <p:spPr>
          <a:xfrm>
            <a:off x="244437" y="2622270"/>
            <a:ext cx="11703126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effectLst/>
              </a:rPr>
              <a:t>But instead we get 128018 or 128019.</a:t>
            </a:r>
          </a:p>
          <a:p>
            <a:endParaRPr lang="en-US" sz="2800" dirty="0"/>
          </a:p>
          <a:p>
            <a:r>
              <a:rPr lang="en-US" sz="2800" b="0" dirty="0">
                <a:effectLst/>
              </a:rPr>
              <a:t>Galil </a:t>
            </a:r>
            <a:r>
              <a:rPr lang="en-US" sz="2800" dirty="0"/>
              <a:t>manual states:</a:t>
            </a:r>
          </a:p>
          <a:p>
            <a:r>
              <a:rPr lang="en-US" sz="2800" b="0" dirty="0">
                <a:effectLst/>
              </a:rPr>
              <a:t>"The accuracy of the</a:t>
            </a:r>
            <a:r>
              <a:rPr lang="en-US" sz="2800" dirty="0"/>
              <a:t> </a:t>
            </a:r>
            <a:r>
              <a:rPr lang="en-US" sz="2800" b="0" dirty="0" err="1">
                <a:effectLst/>
              </a:rPr>
              <a:t>trippoint</a:t>
            </a:r>
            <a:r>
              <a:rPr lang="en-US" sz="2800" b="0" dirty="0">
                <a:effectLst/>
              </a:rPr>
              <a:t> is the speed multiplied by the sample period.”</a:t>
            </a:r>
          </a:p>
          <a:p>
            <a:endParaRPr lang="en-US" sz="2800" b="0" dirty="0">
              <a:effectLst/>
            </a:endParaRPr>
          </a:p>
          <a:p>
            <a:r>
              <a:rPr lang="en-US" sz="2800" b="0" dirty="0">
                <a:effectLst/>
              </a:rPr>
              <a:t>Therefore, we expect extra frames counted to reduce with speed and number of wingbeat cycles.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6199AD4-873F-B345-B2C2-35D8E2DD3C6B}"/>
                  </a:ext>
                </a:extLst>
              </p:cNvPr>
              <p:cNvSpPr txBox="1"/>
              <p:nvPr/>
            </p:nvSpPr>
            <p:spPr>
              <a:xfrm>
                <a:off x="330506" y="1046603"/>
                <a:ext cx="11226188" cy="11137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100 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𝑤𝑖𝑛𝑔𝑏𝑒𝑎𝑡𝑠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 ∗</m:t>
                      </m:r>
                      <m:f>
                        <m:f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1 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𝑠𝑒𝑐</m:t>
                          </m:r>
                        </m:num>
                        <m:den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1 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𝑤𝑖𝑛𝑔𝑏𝑒𝑎𝑡𝑠</m:t>
                          </m:r>
                        </m:den>
                      </m:f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1280 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𝑑𝑎𝑡𝑎𝑝𝑜𝑖𝑛𝑡𝑠</m:t>
                          </m:r>
                        </m:num>
                        <m:den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𝑠𝑒𝑐</m:t>
                          </m:r>
                        </m:den>
                      </m:f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=128000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6199AD4-873F-B345-B2C2-35D8E2DD3C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506" y="1046603"/>
                <a:ext cx="11226188" cy="1113703"/>
              </a:xfrm>
              <a:prstGeom prst="rect">
                <a:avLst/>
              </a:prstGeom>
              <a:blipFill>
                <a:blip r:embed="rId2"/>
                <a:stretch>
                  <a:fillRect t="-3409" b="-136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81986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51216058-2868-CC41-B715-99C4F3E10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8" y="0"/>
            <a:ext cx="110163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914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98EAE544-D990-844E-9913-9FC3646851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8" y="0"/>
            <a:ext cx="110163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723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B3917693-E43A-964B-A196-A030990EF9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8" y="0"/>
            <a:ext cx="110163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3874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124</Words>
  <Application>Microsoft Macintosh PowerPoint</Application>
  <PresentationFormat>Widescreen</PresentationFormat>
  <Paragraphs>19</Paragraphs>
  <Slides>13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Gissler, Ronan O</dc:creator>
  <cp:lastModifiedBy>Gissler, Ronan O</cp:lastModifiedBy>
  <cp:revision>6</cp:revision>
  <dcterms:created xsi:type="dcterms:W3CDTF">2023-02-04T21:43:46Z</dcterms:created>
  <dcterms:modified xsi:type="dcterms:W3CDTF">2023-02-05T20:22:25Z</dcterms:modified>
</cp:coreProperties>
</file>

<file path=docProps/thumbnail.jpeg>
</file>